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1185" r:id="rId2"/>
    <p:sldId id="1192" r:id="rId3"/>
    <p:sldId id="1204" r:id="rId4"/>
    <p:sldId id="1190" r:id="rId5"/>
    <p:sldId id="1193" r:id="rId6"/>
    <p:sldId id="1206" r:id="rId7"/>
    <p:sldId id="1195" r:id="rId8"/>
    <p:sldId id="1196" r:id="rId9"/>
    <p:sldId id="1197" r:id="rId10"/>
    <p:sldId id="1198" r:id="rId11"/>
    <p:sldId id="1199" r:id="rId12"/>
    <p:sldId id="1205" r:id="rId13"/>
    <p:sldId id="1200" r:id="rId14"/>
    <p:sldId id="1201" r:id="rId15"/>
    <p:sldId id="1202" r:id="rId16"/>
    <p:sldId id="1203" r:id="rId17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>
          <p15:clr>
            <a:srgbClr val="A4A3A4"/>
          </p15:clr>
        </p15:guide>
        <p15:guide id="2" pos="5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oYoung Kim" initials="H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8497B0"/>
    <a:srgbClr val="4F6228"/>
    <a:srgbClr val="041ABC"/>
    <a:srgbClr val="FFCC29"/>
    <a:srgbClr val="254061"/>
    <a:srgbClr val="E6AF00"/>
    <a:srgbClr val="9BBB59"/>
    <a:srgbClr val="957F7B"/>
    <a:srgbClr val="4BA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31" autoAdjust="0"/>
    <p:restoredTop sz="89412" autoAdjust="0"/>
  </p:normalViewPr>
  <p:slideViewPr>
    <p:cSldViewPr>
      <p:cViewPr varScale="1">
        <p:scale>
          <a:sx n="65" d="100"/>
          <a:sy n="65" d="100"/>
        </p:scale>
        <p:origin x="996" y="60"/>
      </p:cViewPr>
      <p:guideLst>
        <p:guide orient="horz" pos="3929"/>
        <p:guide pos="5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96"/>
    </p:cViewPr>
  </p:sorterViewPr>
  <p:notesViewPr>
    <p:cSldViewPr>
      <p:cViewPr varScale="1">
        <p:scale>
          <a:sx n="81" d="100"/>
          <a:sy n="81" d="100"/>
        </p:scale>
        <p:origin x="3996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7" y="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F2BBF-E568-4A0D-B23E-DD911CC8C358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28586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7" y="9428586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5D4CD-59EF-40C7-A295-58F9E32C3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4925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7" y="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9BDDD-B10C-4B89-BD1D-120DBEA34998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5"/>
            <a:ext cx="5438140" cy="4466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28586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7" y="9428586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868F6-7239-47E8-9264-E221D58C82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797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Whitney"/>
              </a:rPr>
              <a:t>탄소섬유복합재에 대한 연구와 가공 기술 개발이 활발히 이루어지던 </a:t>
            </a:r>
            <a:r>
              <a:rPr lang="en-US" altLang="ko-KR" b="0" i="0" dirty="0">
                <a:effectLst/>
                <a:latin typeface="Whitney"/>
              </a:rPr>
              <a:t>15</a:t>
            </a:r>
            <a:r>
              <a:rPr lang="ko-KR" altLang="en-US" b="0" i="0" dirty="0">
                <a:effectLst/>
                <a:latin typeface="Whitney"/>
              </a:rPr>
              <a:t>년도에 한국생산기술연구원에 논문을 보고 항공</a:t>
            </a:r>
            <a:r>
              <a:rPr lang="en-US" altLang="ko-KR" b="0" i="0" dirty="0">
                <a:effectLst/>
                <a:latin typeface="Whitney"/>
              </a:rPr>
              <a:t>, </a:t>
            </a:r>
            <a:r>
              <a:rPr lang="ko-KR" altLang="en-US" b="0" i="0" dirty="0">
                <a:effectLst/>
                <a:latin typeface="Whitney"/>
              </a:rPr>
              <a:t>우주</a:t>
            </a:r>
            <a:r>
              <a:rPr lang="en-US" altLang="ko-KR" b="0" i="0" dirty="0">
                <a:effectLst/>
                <a:latin typeface="Whitney"/>
              </a:rPr>
              <a:t>, </a:t>
            </a:r>
            <a:r>
              <a:rPr lang="ko-KR" altLang="en-US" b="0" i="0" dirty="0">
                <a:effectLst/>
                <a:latin typeface="Whitney"/>
              </a:rPr>
              <a:t>자동차 산업 등에 여러 장점을 갖는 신소재로 떠오르고 있다는 논문을 보고 동기를 </a:t>
            </a:r>
            <a:r>
              <a:rPr lang="ko-KR" altLang="en-US" b="0" i="0" dirty="0" err="1">
                <a:effectLst/>
                <a:latin typeface="Whitney"/>
              </a:rPr>
              <a:t>부여받게</a:t>
            </a:r>
            <a:r>
              <a:rPr lang="ko-KR" altLang="en-US" b="0" i="0" dirty="0">
                <a:effectLst/>
                <a:latin typeface="Whitney"/>
              </a:rPr>
              <a:t> 되었습니다</a:t>
            </a:r>
            <a:r>
              <a:rPr lang="en-US" altLang="ko-KR" b="0" i="0" dirty="0">
                <a:effectLst/>
                <a:latin typeface="Whitney"/>
              </a:rPr>
              <a:t>. 15</a:t>
            </a:r>
            <a:r>
              <a:rPr lang="ko-KR" altLang="en-US" b="0" i="0" dirty="0">
                <a:effectLst/>
                <a:latin typeface="Whitney"/>
              </a:rPr>
              <a:t>년도에 시작한 탄소섬유복합재 가공 기술 연구를</a:t>
            </a:r>
            <a:r>
              <a:rPr lang="en-US" altLang="ko-KR" b="0" i="0" dirty="0">
                <a:effectLst/>
                <a:latin typeface="Whitney"/>
              </a:rPr>
              <a:t>18</a:t>
            </a:r>
            <a:r>
              <a:rPr lang="ko-KR" altLang="en-US" b="0" i="0" dirty="0">
                <a:effectLst/>
                <a:latin typeface="Whitney"/>
              </a:rPr>
              <a:t>년도에 성과를 냈지만 </a:t>
            </a:r>
            <a:r>
              <a:rPr lang="en-US" altLang="ko-KR" b="0" i="0" dirty="0">
                <a:effectLst/>
                <a:latin typeface="Whitney"/>
              </a:rPr>
              <a:t>CFRP</a:t>
            </a:r>
            <a:r>
              <a:rPr lang="ko-KR" altLang="en-US" b="0" i="0" dirty="0">
                <a:effectLst/>
                <a:latin typeface="Whitney"/>
              </a:rPr>
              <a:t>는 </a:t>
            </a:r>
            <a:r>
              <a:rPr lang="ko-KR" altLang="en-US" b="0" i="0" dirty="0" err="1">
                <a:effectLst/>
                <a:latin typeface="Whitney"/>
              </a:rPr>
              <a:t>적층구조로</a:t>
            </a:r>
            <a:r>
              <a:rPr lang="ko-KR" altLang="en-US" b="0" i="0" dirty="0">
                <a:effectLst/>
                <a:latin typeface="Whitney"/>
              </a:rPr>
              <a:t> 이루어진 소재 특성상 절삭이 어렵고 뜯기거나 갈라지는 결함이 자주 발생하기 때문에 품질 및 생산성을 높일 수 있는 기술 개발이 절실한 상황임을 인지하고 이러한 아이디어를 냈다</a:t>
            </a:r>
            <a:r>
              <a:rPr lang="en-US" altLang="ko-KR" b="0" i="0" dirty="0">
                <a:effectLst/>
                <a:latin typeface="Whitney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062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587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13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880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147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07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최근의 자동차</a:t>
            </a:r>
            <a:r>
              <a:rPr lang="en-US" altLang="ko-KR" dirty="0"/>
              <a:t>, </a:t>
            </a:r>
            <a:r>
              <a:rPr lang="ko-KR" altLang="en-US" dirty="0"/>
              <a:t>항공기 등 운송시스템에 있어 이산화탄소 발생을 </a:t>
            </a:r>
            <a:r>
              <a:rPr lang="ko-KR" altLang="en-US" dirty="0" err="1"/>
              <a:t>감소시</a:t>
            </a:r>
            <a:r>
              <a:rPr lang="ko-KR" altLang="en-US" dirty="0"/>
              <a:t> 키기 위한 목적으로 경량화</a:t>
            </a:r>
            <a:r>
              <a:rPr lang="en-US" altLang="ko-KR" dirty="0"/>
              <a:t>, </a:t>
            </a:r>
            <a:r>
              <a:rPr lang="ko-KR" altLang="en-US" dirty="0"/>
              <a:t>에너지 효율 향상</a:t>
            </a:r>
            <a:r>
              <a:rPr lang="en-US" altLang="ko-KR" dirty="0"/>
              <a:t>, </a:t>
            </a:r>
            <a:r>
              <a:rPr lang="ko-KR" altLang="en-US" dirty="0"/>
              <a:t>리사이클이 가능한 소재 에 대한 수요가 증가함에 따라 탄소섬유 개발이 전세계적으로 관심의 대 상이 됨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/>
              <a:t>CFRP</a:t>
            </a:r>
            <a:r>
              <a:rPr lang="ko-KR" altLang="en-US" dirty="0"/>
              <a:t>를 이용한 자동차 및 자동차 부품에 대한 중요성은 점차 증대되고 있음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557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후처리는 크게 두가지로 나뉠 수 있는데 미 절삭 섬유가 있다면 재가공을 해야 하고</a:t>
            </a:r>
            <a:r>
              <a:rPr lang="en-US" altLang="ko-KR" dirty="0"/>
              <a:t>, </a:t>
            </a:r>
            <a:r>
              <a:rPr lang="ko-KR" altLang="en-US" dirty="0"/>
              <a:t>박리현상이 나타난 경우는 재사용이 불가능 하므로 버려야 하는 후처리 과정이 필요하다</a:t>
            </a:r>
            <a:endParaRPr lang="en-US" altLang="ko-KR" dirty="0"/>
          </a:p>
          <a:p>
            <a:r>
              <a:rPr lang="ko-KR" altLang="en-US" dirty="0"/>
              <a:t>따라서 어떤 결함인지 알 수 있다면 재가공을 할지 처분을 할지 결정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497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여러가지 가공결함 중 </a:t>
            </a:r>
            <a:r>
              <a:rPr lang="en-US" altLang="ko-KR" dirty="0"/>
              <a:t>5Page</a:t>
            </a:r>
            <a:r>
              <a:rPr lang="ko-KR" altLang="en-US" dirty="0"/>
              <a:t>의 결함 </a:t>
            </a:r>
            <a:r>
              <a:rPr lang="en-US" altLang="ko-KR" dirty="0"/>
              <a:t>4</a:t>
            </a:r>
            <a:r>
              <a:rPr lang="ko-KR" altLang="en-US" dirty="0"/>
              <a:t>가지만 진행할 예정이다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2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925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45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가공 공장에서 가공처리 후 사진을 찍는데 </a:t>
            </a:r>
            <a:r>
              <a:rPr lang="en-US" altLang="ko-KR" dirty="0"/>
              <a:t>-&gt; </a:t>
            </a:r>
            <a:r>
              <a:rPr lang="ko-KR" altLang="en-US" dirty="0"/>
              <a:t>해당 사진을 이미지 전처리를 통해 학습 데이터를 확보 </a:t>
            </a:r>
            <a:r>
              <a:rPr lang="en-US" altLang="ko-KR" dirty="0"/>
              <a:t>-&gt; </a:t>
            </a:r>
            <a:r>
              <a:rPr lang="ko-KR" altLang="en-US" dirty="0"/>
              <a:t>이미지 데이터를 통해 서버에서 결함여부에 대한 학습을 시킨다 </a:t>
            </a:r>
            <a:r>
              <a:rPr lang="en-US" altLang="ko-KR" dirty="0"/>
              <a:t>-&gt; </a:t>
            </a:r>
            <a:r>
              <a:rPr lang="ko-KR" altLang="en-US" dirty="0"/>
              <a:t>학습시킨 데이터를 통해 가공 후 결함여부를 판단하고 </a:t>
            </a:r>
            <a:r>
              <a:rPr lang="ko-KR" altLang="en-US" dirty="0" err="1"/>
              <a:t>재가공할지</a:t>
            </a:r>
            <a:r>
              <a:rPr lang="ko-KR" altLang="en-US" dirty="0"/>
              <a:t> 처분할지 결정한다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784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718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403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cxnSp>
        <p:nvCxnSpPr>
          <p:cNvPr id="8" name="직선 연결선 7"/>
          <p:cNvCxnSpPr/>
          <p:nvPr userDrawn="1"/>
        </p:nvCxnSpPr>
        <p:spPr>
          <a:xfrm>
            <a:off x="3578083" y="2840717"/>
            <a:ext cx="5565917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95936" y="1800000"/>
            <a:ext cx="428444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+mj-lt"/>
                <a:ea typeface="나눔고딕" pitchFamily="50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5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995936" y="3600000"/>
            <a:ext cx="4258816" cy="28928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lvl="0"/>
            <a:endParaRPr lang="ko-KR" altLang="en-US" dirty="0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82838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334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42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9" y="6326519"/>
            <a:ext cx="869387" cy="4868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711" y="6487711"/>
            <a:ext cx="551033" cy="17908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823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304800" y="6203950"/>
            <a:ext cx="2133600" cy="365125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15" name="직사각형 14"/>
          <p:cNvSpPr/>
          <p:nvPr userDrawn="1"/>
        </p:nvSpPr>
        <p:spPr>
          <a:xfrm>
            <a:off x="1980000" y="1259997"/>
            <a:ext cx="1584000" cy="432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980000" y="1456453"/>
            <a:ext cx="1563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8000" b="1" baseline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Ⅳ</a:t>
            </a:r>
            <a:endParaRPr lang="ko-KR" altLang="en-US" sz="8000" b="0" baseline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980000" y="2996952"/>
            <a:ext cx="1548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Part</a:t>
            </a:r>
            <a:endParaRPr lang="ko-KR" altLang="en-US" sz="4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1980000" y="2840716"/>
            <a:ext cx="15840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95936" y="1800000"/>
            <a:ext cx="428444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0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995936" y="3600000"/>
            <a:ext cx="4258816" cy="28928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lvl="0"/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3578083" y="2840717"/>
            <a:ext cx="5565917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230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000" cy="117000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1"/>
          <p:cNvSpPr>
            <a:spLocks noGrp="1"/>
          </p:cNvSpPr>
          <p:nvPr>
            <p:ph type="title"/>
          </p:nvPr>
        </p:nvSpPr>
        <p:spPr>
          <a:xfrm>
            <a:off x="648000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043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4320000" y="1800000"/>
            <a:ext cx="428444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+mj-lt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82838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10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000" cy="1170000"/>
          </a:xfrm>
          <a:prstGeom prst="rect">
            <a:avLst/>
          </a:prstGeom>
        </p:spPr>
      </p:pic>
      <p:cxnSp>
        <p:nvCxnSpPr>
          <p:cNvPr id="14" name="직선 연결선 13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222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개체 틀 1"/>
          <p:cNvSpPr>
            <a:spLocks noGrp="1"/>
          </p:cNvSpPr>
          <p:nvPr>
            <p:ph type="title"/>
          </p:nvPr>
        </p:nvSpPr>
        <p:spPr>
          <a:xfrm>
            <a:off x="467544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400" baseline="0">
                <a:solidFill>
                  <a:schemeClr val="tx1"/>
                </a:solidFill>
                <a:latin typeface="+mj-lt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775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양쪽 모서리가 둥근 사각형 19"/>
          <p:cNvSpPr/>
          <p:nvPr userDrawn="1"/>
        </p:nvSpPr>
        <p:spPr>
          <a:xfrm>
            <a:off x="6876256" y="692696"/>
            <a:ext cx="2267744" cy="360040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000" cy="1170000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222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개체 틀 1"/>
          <p:cNvSpPr>
            <a:spLocks noGrp="1"/>
          </p:cNvSpPr>
          <p:nvPr>
            <p:ph type="title"/>
          </p:nvPr>
        </p:nvSpPr>
        <p:spPr>
          <a:xfrm>
            <a:off x="457200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400" baseline="0">
                <a:solidFill>
                  <a:schemeClr val="tx1"/>
                </a:solidFill>
                <a:latin typeface="+mj-lt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16">
            <a:extLst>
              <a:ext uri="{FF2B5EF4-FFF2-40B4-BE49-F238E27FC236}">
                <a16:creationId xmlns:a16="http://schemas.microsoft.com/office/drawing/2014/main" id="{19B07516-07AC-485C-9CF8-0CBAE40BA3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1601"/>
            <a:ext cx="1628504" cy="39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2CD3F25F-7A65-45D9-B03C-9716041F42B6}"/>
              </a:ext>
            </a:extLst>
          </p:cNvPr>
          <p:cNvSpPr txBox="1">
            <a:spLocks/>
          </p:cNvSpPr>
          <p:nvPr userDrawn="1"/>
        </p:nvSpPr>
        <p:spPr>
          <a:xfrm>
            <a:off x="8139803" y="6589699"/>
            <a:ext cx="1004197" cy="214362"/>
          </a:xfrm>
          <a:prstGeom prst="rect">
            <a:avLst/>
          </a:prstGeom>
        </p:spPr>
        <p:txBody>
          <a:bodyPr lIns="95793" tIns="47896" rIns="95793" bIns="47896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80B16715-1ECC-453F-8419-51CAEAD6880C}" type="slidenum">
              <a:rPr lang="ko-KR" altLang="en-US" sz="1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r">
                <a:defRPr/>
              </a:pPr>
              <a:t>‹#›</a:t>
            </a:fld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13</a:t>
            </a:r>
            <a:r>
              <a:rPr lang="ko-KR" altLang="en-US" sz="1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95224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9471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F435C-E625-4035-8FD4-10BEF6379A74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6" name="그림 5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14" name="직사각형 13"/>
          <p:cNvSpPr/>
          <p:nvPr userDrawn="1"/>
        </p:nvSpPr>
        <p:spPr>
          <a:xfrm>
            <a:off x="1980000" y="1259997"/>
            <a:ext cx="1584000" cy="4320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80000" y="1456453"/>
            <a:ext cx="156346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9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Ⅱ</a:t>
            </a:r>
            <a:endParaRPr lang="ko-KR" altLang="en-US" sz="9600" b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980000" y="2996952"/>
            <a:ext cx="1548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Part</a:t>
            </a:r>
            <a:endParaRPr lang="ko-KR" altLang="en-US" sz="4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1980000" y="2840716"/>
            <a:ext cx="1584000" cy="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95936" y="1800000"/>
            <a:ext cx="428444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0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995936" y="3600000"/>
            <a:ext cx="4258816" cy="28928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lvl="0"/>
            <a:endParaRPr lang="ko-KR" altLang="en-US" dirty="0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3578083" y="2840717"/>
            <a:ext cx="5565917" cy="0"/>
          </a:xfrm>
          <a:prstGeom prst="line">
            <a:avLst/>
          </a:prstGeom>
          <a:ln w="222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5"/>
          <p:cNvSpPr txBox="1">
            <a:spLocks/>
          </p:cNvSpPr>
          <p:nvPr userDrawn="1"/>
        </p:nvSpPr>
        <p:spPr>
          <a:xfrm>
            <a:off x="3491880" y="6568324"/>
            <a:ext cx="2133600" cy="27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88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-1723" y="0"/>
            <a:ext cx="9144000" cy="68853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"/>
            <a:ext cx="1080000" cy="1170000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222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개체 틀 1"/>
          <p:cNvSpPr>
            <a:spLocks noGrp="1"/>
          </p:cNvSpPr>
          <p:nvPr>
            <p:ph type="title"/>
          </p:nvPr>
        </p:nvSpPr>
        <p:spPr>
          <a:xfrm>
            <a:off x="648000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+mj-lt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999" y="33807"/>
            <a:ext cx="1379721" cy="30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4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1980000" y="1259997"/>
            <a:ext cx="1584000" cy="432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80000" y="1456453"/>
            <a:ext cx="1563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8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Ⅲ</a:t>
            </a:r>
            <a:endParaRPr lang="ko-KR" altLang="en-US" sz="8000" b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980000" y="2996952"/>
            <a:ext cx="1548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Part</a:t>
            </a:r>
            <a:endParaRPr lang="ko-KR" altLang="en-US" sz="4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1980000" y="2840716"/>
            <a:ext cx="15840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995936" y="1800000"/>
            <a:ext cx="428444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9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995936" y="3600000"/>
            <a:ext cx="4258816" cy="275635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  <a:p>
            <a:pPr lvl="0"/>
            <a:endParaRPr lang="ko-KR" altLang="en-US" dirty="0"/>
          </a:p>
        </p:txBody>
      </p:sp>
      <p:cxnSp>
        <p:nvCxnSpPr>
          <p:cNvPr id="20" name="직선 연결선 19"/>
          <p:cNvCxnSpPr/>
          <p:nvPr userDrawn="1"/>
        </p:nvCxnSpPr>
        <p:spPr>
          <a:xfrm>
            <a:off x="3578083" y="2840717"/>
            <a:ext cx="5565917" cy="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91880" y="6568324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602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000" cy="1170000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개체 틀 1"/>
          <p:cNvSpPr>
            <a:spLocks noGrp="1"/>
          </p:cNvSpPr>
          <p:nvPr>
            <p:ph type="title"/>
          </p:nvPr>
        </p:nvSpPr>
        <p:spPr>
          <a:xfrm>
            <a:off x="467544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400" spc="-70" baseline="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77366" y="6553810"/>
            <a:ext cx="2133600" cy="270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203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F435C-E625-4035-8FD4-10BEF6379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2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72" r:id="rId3"/>
    <p:sldLayoutId id="2147483678" r:id="rId4"/>
    <p:sldLayoutId id="2147483673" r:id="rId5"/>
    <p:sldLayoutId id="2147483676" r:id="rId6"/>
    <p:sldLayoutId id="2147483651" r:id="rId7"/>
    <p:sldLayoutId id="2147483677" r:id="rId8"/>
    <p:sldLayoutId id="2147483652" r:id="rId9"/>
    <p:sldLayoutId id="2147483674" r:id="rId10"/>
    <p:sldLayoutId id="2147483650" r:id="rId11"/>
    <p:sldLayoutId id="2147483679" r:id="rId12"/>
    <p:sldLayoutId id="2147483653" r:id="rId13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tech.re.kr/mai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springsource.org/" TargetMode="External"/><Relationship Id="rId5" Type="http://schemas.openxmlformats.org/officeDocument/2006/relationships/hyperlink" Target="https://keras.io/ko/" TargetMode="External"/><Relationship Id="rId4" Type="http://schemas.openxmlformats.org/officeDocument/2006/relationships/hyperlink" Target="https://aws.amazon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05CDD5-C9F9-4220-983F-DF3D534B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060848"/>
            <a:ext cx="8784976" cy="720000"/>
          </a:xfr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딥러닝을 적용한 </a:t>
            </a: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CFRP </a:t>
            </a: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가공 결함 분석</a:t>
            </a:r>
            <a:b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Defect Analysis of CFRP Processing with Deep Learning</a:t>
            </a:r>
            <a:endParaRPr lang="ko-KR" altLang="en-US" sz="16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D6F40C-9E22-40C6-BCF7-4ECFA88B5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84168" y="5162277"/>
            <a:ext cx="2952328" cy="1695723"/>
          </a:xfrm>
        </p:spPr>
        <p:txBody>
          <a:bodyPr anchor="ctr">
            <a:normAutofit fontScale="92500"/>
          </a:bodyPr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en-US" altLang="ko-KR" sz="2400" kern="0">
                <a:solidFill>
                  <a:schemeClr val="bg1"/>
                </a:solidFill>
              </a:rPr>
              <a:t>2016156026	</a:t>
            </a:r>
            <a:r>
              <a:rPr kumimoji="0" lang="ko-KR" altLang="en-US" sz="2400" kern="0">
                <a:solidFill>
                  <a:schemeClr val="bg1"/>
                </a:solidFill>
              </a:rPr>
              <a:t>이형석</a:t>
            </a:r>
            <a:r>
              <a:rPr kumimoji="0" lang="en-US" altLang="ko-KR" sz="2400" kern="0">
                <a:solidFill>
                  <a:schemeClr val="bg1"/>
                </a:solidFill>
              </a:rPr>
              <a:t>	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en-US" altLang="ko-KR" sz="2400" kern="0">
                <a:solidFill>
                  <a:schemeClr val="bg1"/>
                </a:solidFill>
              </a:rPr>
              <a:t>2016156033	</a:t>
            </a:r>
            <a:r>
              <a:rPr kumimoji="0" lang="ko-KR" altLang="en-US" sz="2400" kern="0">
                <a:solidFill>
                  <a:schemeClr val="bg1"/>
                </a:solidFill>
              </a:rPr>
              <a:t>조현민</a:t>
            </a:r>
            <a:r>
              <a:rPr kumimoji="0" lang="en-US" altLang="ko-KR" sz="2400" kern="0">
                <a:solidFill>
                  <a:schemeClr val="bg1"/>
                </a:solidFill>
              </a:rPr>
              <a:t>	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en-US" altLang="ko-KR" sz="2400" kern="0">
                <a:solidFill>
                  <a:schemeClr val="bg1"/>
                </a:solidFill>
              </a:rPr>
              <a:t>2016156039	</a:t>
            </a:r>
            <a:r>
              <a:rPr kumimoji="0" lang="ko-KR" altLang="en-US" sz="2400" kern="0">
                <a:solidFill>
                  <a:schemeClr val="bg1"/>
                </a:solidFill>
              </a:rPr>
              <a:t>최성훈</a:t>
            </a:r>
            <a:endParaRPr kumimoji="0" lang="en-US" altLang="ko-KR" sz="2400" kern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n-US" altLang="ko-KR" sz="2400" kern="0"/>
              <a:t>2016156047   </a:t>
            </a:r>
            <a:r>
              <a:rPr lang="ko-KR" altLang="en-US" sz="2400" kern="0"/>
              <a:t>황규빈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764063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-13130" y="1628657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</a:rPr>
              <a:t>시</a:t>
            </a:r>
            <a:r>
              <a:rPr lang="ko-KR" altLang="en-US" sz="4400" b="1" spc="600" dirty="0"/>
              <a:t>스템 구성도</a:t>
            </a:r>
            <a:endParaRPr lang="ko-KR" altLang="en-US" dirty="0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Diagram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en-US" altLang="ko-KR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CFRP</a:t>
            </a:r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 가공 결함 분석을 위한 시스템 구성도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C7F6BC3-294B-43CE-BD27-475BF4212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7" y="1874298"/>
            <a:ext cx="8563378" cy="45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13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서버 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Deep Learning AMI (Amazon Linux 2) Version 38.0 - p2.xlarge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운영체제 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Linux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2000" b="0" dirty="0">
              <a:solidFill>
                <a:schemeClr val="tx1"/>
              </a:solidFill>
              <a:latin typeface="Whitney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웹 어플리케이션 서버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 : WAS: Tomcat - 9.0.41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2000" b="0" dirty="0">
              <a:solidFill>
                <a:schemeClr val="tx1"/>
              </a:solidFill>
              <a:latin typeface="Whitney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클라이언트 운영체제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Windows 10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사용 도구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Chrome 81.0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2000" b="0" dirty="0">
              <a:solidFill>
                <a:schemeClr val="tx1"/>
              </a:solidFill>
              <a:latin typeface="Whitney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딥러닝 알고리즘 개발 환경 </a:t>
            </a:r>
            <a:endParaRPr lang="en-US" altLang="ko-KR" sz="2000" b="0" dirty="0">
              <a:solidFill>
                <a:schemeClr val="tx1"/>
              </a:solidFill>
              <a:latin typeface="Whitney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개발 도구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</a:t>
            </a:r>
            <a:r>
              <a:rPr lang="en-US" altLang="ko-KR" sz="2000" b="0" dirty="0" err="1">
                <a:solidFill>
                  <a:schemeClr val="tx1"/>
                </a:solidFill>
                <a:latin typeface="Whitney"/>
              </a:rPr>
              <a:t>Pycharm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 community edition - 2020.1.3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사용언어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Python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2000" b="0" dirty="0">
              <a:solidFill>
                <a:schemeClr val="tx1"/>
              </a:solidFill>
              <a:latin typeface="Whitney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웹 서버 개발 환경 개발 도구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Spring Tool Suite 4 - 4.9.0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2000" b="0" dirty="0">
                <a:solidFill>
                  <a:schemeClr val="tx1"/>
                </a:solidFill>
                <a:latin typeface="Whitney"/>
              </a:rPr>
              <a:t>사용 언어</a:t>
            </a:r>
            <a:r>
              <a:rPr lang="en-US" altLang="ko-KR" sz="2000" b="0" dirty="0">
                <a:solidFill>
                  <a:schemeClr val="tx1"/>
                </a:solidFill>
                <a:latin typeface="Whitney"/>
              </a:rPr>
              <a:t>: Java</a:t>
            </a:r>
            <a:endParaRPr lang="ko-KR" altLang="en-US" sz="2000" b="0" dirty="0">
              <a:solidFill>
                <a:schemeClr val="tx1"/>
              </a:solidFill>
              <a:latin typeface="HY견고딕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개</a:t>
            </a:r>
            <a:r>
              <a:rPr lang="ko-KR" altLang="en-US" sz="4400" b="1" spc="600"/>
              <a:t>발 환경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ko-KR" sz="1200" b="1" u="none" strike="noStrike">
                <a:solidFill>
                  <a:schemeClr val="bg1"/>
                </a:solidFill>
                <a:effectLst/>
                <a:latin typeface="+mn-ea"/>
                <a:ea typeface="나눔고딕 Bold"/>
              </a:rPr>
              <a:t>Development Environment</a:t>
            </a:r>
            <a:endParaRPr lang="en-US" altLang="ko-KR" sz="1200" b="1" dirty="0">
              <a:solidFill>
                <a:schemeClr val="bg1"/>
              </a:solidFill>
              <a:latin typeface="+mn-ea"/>
              <a:ea typeface="나눔고딕 Bold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딥러닝 알고리즘을 위한 개발 환경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33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70184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ko-KR" altLang="en-US" sz="2000"/>
              <a:t>리눅스 톰캣 서버</a:t>
            </a:r>
            <a:r>
              <a:rPr lang="en-US" altLang="ko-KR" sz="2000"/>
              <a:t> 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서버 측에서 사용자에게 보여줄 </a:t>
            </a:r>
            <a:r>
              <a:rPr lang="en-US" altLang="ko-KR"/>
              <a:t>JSP </a:t>
            </a:r>
            <a:r>
              <a:rPr lang="ko-KR" altLang="en-US"/>
              <a:t>페이지 구현</a:t>
            </a:r>
            <a:endParaRPr lang="en-US" altLang="ko-KR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사용자로부터 전송 받은 새로운 이미지를 스토리지에 저장</a:t>
            </a:r>
            <a:endParaRPr lang="en-US" altLang="ko-KR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결함 검출 프로그램으로부터 전송 받은 검출 완료된 이미지를 사용자 뷰 페이지에 표시</a:t>
            </a:r>
            <a:endParaRPr lang="en-US" altLang="ko-KR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결함 검출 프로그램 실행 시 스토리지에 저장된 이미지를 가져온다</a:t>
            </a:r>
            <a:r>
              <a:rPr lang="en-US" altLang="ko-KR"/>
              <a:t>.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endParaRPr lang="en-US" altLang="ko-KR" sz="160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endParaRPr lang="en-US" altLang="ko-KR" sz="160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ko-KR" altLang="en-US" sz="2000"/>
              <a:t>결함 검출 프로그램</a:t>
            </a:r>
            <a:endParaRPr lang="en-US" altLang="ko-KR" sz="200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톰캣 서버로부터 전송 받은 이미지를 </a:t>
            </a:r>
            <a:r>
              <a:rPr lang="en-US" altLang="ko-KR"/>
              <a:t>YOLO </a:t>
            </a:r>
            <a:r>
              <a:rPr lang="ko-KR" altLang="en-US"/>
              <a:t>알고리즘을 통해 결함 여부를 확인 하고 그 결과를 생성하고 출력한다</a:t>
            </a:r>
            <a:r>
              <a:rPr lang="en-US" altLang="ko-KR"/>
              <a:t>.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/>
              <a:t>YOLO </a:t>
            </a:r>
            <a:r>
              <a:rPr lang="ko-KR" altLang="en-US"/>
              <a:t>알고리즘을 통해 결함 여부와 위치에 대해 전송 받는다</a:t>
            </a:r>
            <a:r>
              <a:rPr lang="en-US" altLang="ko-KR"/>
              <a:t>.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ko-KR" altLang="en-US"/>
              <a:t>생성된 결과를 톰캣 서버에 전송하여 톰캣의 </a:t>
            </a:r>
            <a:r>
              <a:rPr lang="en-US" altLang="ko-KR"/>
              <a:t>JSP </a:t>
            </a:r>
            <a:r>
              <a:rPr lang="ko-KR" altLang="en-US"/>
              <a:t>페이지의 사용자 뷰에 표시한다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개</a:t>
            </a:r>
            <a:r>
              <a:rPr lang="ko-KR" altLang="en-US" sz="4400" b="1" spc="600"/>
              <a:t>발 방법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ko-KR" sz="1200" b="1" u="none" strike="noStrike">
                <a:solidFill>
                  <a:schemeClr val="bg1"/>
                </a:solidFill>
                <a:effectLst/>
                <a:latin typeface="+mn-ea"/>
                <a:ea typeface="나눔고딕 Bold"/>
              </a:rPr>
              <a:t>Development </a:t>
            </a:r>
            <a:r>
              <a:rPr lang="en-US" altLang="ko-KR" sz="1200" b="1" u="none" strike="noStrike">
                <a:solidFill>
                  <a:schemeClr val="bg1"/>
                </a:solidFill>
                <a:effectLst/>
                <a:latin typeface="+mn-ea"/>
                <a:ea typeface="나눔고딕 Bold"/>
              </a:rPr>
              <a:t>Method</a:t>
            </a:r>
            <a:endParaRPr lang="en-US" altLang="ko-KR" sz="1200" b="1" dirty="0">
              <a:solidFill>
                <a:schemeClr val="bg1"/>
              </a:solidFill>
              <a:latin typeface="+mn-ea"/>
              <a:ea typeface="나눔고딕 Bold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딥러닝 알고리즘을 위한 개발 방법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08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196752"/>
            <a:ext cx="9073008" cy="5262818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solidFill>
                <a:schemeClr val="tx1"/>
              </a:solidFill>
              <a:latin typeface="HY견고딕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업</a:t>
            </a:r>
            <a:r>
              <a:rPr lang="ko-KR" altLang="en-US" sz="4400" b="1" spc="600"/>
              <a:t>무 분담</a:t>
            </a:r>
            <a:endParaRPr lang="ko-KR" altLang="en-US"/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144FA15F-78E9-4DFA-8CC7-2E9CD791A235}"/>
              </a:ext>
            </a:extLst>
          </p:cNvPr>
          <p:cNvSpPr txBox="1">
            <a:spLocks/>
          </p:cNvSpPr>
          <p:nvPr/>
        </p:nvSpPr>
        <p:spPr>
          <a:xfrm>
            <a:off x="3495838" y="6577840"/>
            <a:ext cx="2133600" cy="27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69F435C-E625-4035-8FD4-10BEF6379A74}" type="slidenum">
              <a:rPr lang="ko-KR" altLang="en-US" smtClean="0"/>
              <a:pPr algn="just"/>
              <a:t>13</a:t>
            </a:fld>
            <a:endParaRPr lang="ko-KR" altLang="en-US" dirty="0"/>
          </a:p>
        </p:txBody>
      </p:sp>
      <p:graphicFrame>
        <p:nvGraphicFramePr>
          <p:cNvPr id="12" name="Group 37">
            <a:extLst>
              <a:ext uri="{FF2B5EF4-FFF2-40B4-BE49-F238E27FC236}">
                <a16:creationId xmlns:a16="http://schemas.microsoft.com/office/drawing/2014/main" id="{B60BDC36-AD00-4280-BE5B-8D96676DC1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297211"/>
              </p:ext>
            </p:extLst>
          </p:nvPr>
        </p:nvGraphicFramePr>
        <p:xfrm>
          <a:off x="113078" y="1268760"/>
          <a:ext cx="8923418" cy="5040560"/>
        </p:xfrm>
        <a:graphic>
          <a:graphicData uri="http://schemas.openxmlformats.org/drawingml/2006/table">
            <a:tbl>
              <a:tblPr/>
              <a:tblGrid>
                <a:gridCol w="1486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3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4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4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4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5787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75421" marR="75421" marT="39209" marB="392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이형석</a:t>
                      </a:r>
                    </a:p>
                  </a:txBody>
                  <a:tcPr marL="75421" marR="75421" marT="39209" marB="392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최성훈</a:t>
                      </a:r>
                    </a:p>
                  </a:txBody>
                  <a:tcPr marL="75421" marR="75421" marT="39209" marB="392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황규빈</a:t>
                      </a:r>
                    </a:p>
                  </a:txBody>
                  <a:tcPr marL="75421" marR="75421" marT="39209" marB="392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조현민</a:t>
                      </a:r>
                    </a:p>
                  </a:txBody>
                  <a:tcPr marL="75421" marR="75421" marT="39209" marB="392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508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요구사항 정의 및 분석</a:t>
                      </a:r>
                    </a:p>
                  </a:txBody>
                  <a:tcPr marL="75421" marR="75421" marT="39209" marB="392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75422" marR="75422" marT="39213" marB="392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X10 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신호 규약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신호변경 알고리즘</a:t>
                      </a: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VoiceWare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장비 전기신호 범위</a:t>
                      </a: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4194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시스템 설계</a:t>
                      </a:r>
                    </a:p>
                  </a:txBody>
                  <a:tcPr marL="75421" marR="75421" marT="39209" marB="392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구체적인 이미지 </a:t>
                      </a:r>
                      <a:r>
                        <a:rPr kumimoji="1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전처리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수행 절차 및 방식 결정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기존 비전 알고리즘 장단점 분석 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팀에서 구현할 알고리즘 결정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 환경 구축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(1. AWS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서버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2. </a:t>
                      </a:r>
                      <a:r>
                        <a:rPr kumimoji="1" lang="en-US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Pycharm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</a:txBody>
                  <a:tcPr marL="75422" marR="75422" marT="39213" marB="392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아날로그 신호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-&gt;  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 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전기신호로 변환</a:t>
                      </a: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VoiceWare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 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 Interface</a:t>
                      </a: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8802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      현</a:t>
                      </a:r>
                    </a:p>
                  </a:txBody>
                  <a:tcPr marL="75421" marR="75421" marT="39209" marB="392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서버와 통신 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String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기반으로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결함 여부를 확인 받고자 하는 이미지를 주고 결과를 돌려 받는 통신 기능 구현</a:t>
                      </a:r>
                    </a:p>
                  </a:txBody>
                  <a:tcPr marL="75421" marR="75421" marT="39209" marB="392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알고리즘 모델 구현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입력된 이미지를 기반으로 객체 인식 알고리즘 구현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객체 인식 결과 별 라벨링을 추가하여 결과 사진으로 반환 구현</a:t>
                      </a:r>
                    </a:p>
                  </a:txBody>
                  <a:tcPr marL="75421" marR="75421" marT="39209" marB="392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알고리즘 모델 구현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입력된 이미지를 기반으로 객체 인식 알고리즘 구현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객체 인식 결과 별 라벨링을 추가하여 결과 사진으로 반환 구현</a:t>
                      </a:r>
                    </a:p>
                  </a:txBody>
                  <a:tcPr marL="75421" marR="75421" marT="39209" marB="392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</a:t>
                      </a:r>
                      <a:r>
                        <a:rPr kumimoji="1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전처리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동작 구현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입력 후 데이터 가공 부분 구현</a:t>
                      </a:r>
                    </a:p>
                  </a:txBody>
                  <a:tcPr marL="75421" marR="75421" marT="39209" marB="392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269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테스트</a:t>
                      </a:r>
                    </a:p>
                  </a:txBody>
                  <a:tcPr marL="75421" marR="75421" marT="39209" marB="392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1.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테스트 데이터를 이용한 예측 결과와 실제 결과를 비교하여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신뢰도 판단</a:t>
                      </a:r>
                    </a:p>
                  </a:txBody>
                  <a:tcPr marL="75422" marR="75422" marT="39213" marB="392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19" marB="490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917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196752"/>
            <a:ext cx="9073008" cy="5262818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solidFill>
                <a:schemeClr val="tx1"/>
              </a:solidFill>
              <a:latin typeface="HY견고딕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종</a:t>
            </a:r>
            <a:r>
              <a:rPr lang="ko-KR" altLang="en-US"/>
              <a:t>합설계 수행일정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69FB00E-FED4-4AC5-8AC0-E59B86D0AAE7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331788"/>
            <a:ext cx="46482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나눔고딕 Bold" pitchFamily="50" charset="-127"/>
                <a:cs typeface="+mj-cs"/>
              </a:defRPr>
            </a:lvl1pPr>
          </a:lstStyle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C819CC-0C98-47B9-965A-20EFDCE78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75191"/>
              </p:ext>
            </p:extLst>
          </p:nvPr>
        </p:nvGraphicFramePr>
        <p:xfrm>
          <a:off x="174538" y="1293777"/>
          <a:ext cx="8861951" cy="5015543"/>
        </p:xfrm>
        <a:graphic>
          <a:graphicData uri="http://schemas.openxmlformats.org/drawingml/2006/table">
            <a:tbl>
              <a:tblPr/>
              <a:tblGrid>
                <a:gridCol w="1560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80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80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추진사항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01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02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03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04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05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06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07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08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2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사전 조사 및 </a:t>
                      </a:r>
                      <a:endParaRPr lang="en-US" altLang="ko-KR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요구사항 분석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사전조사 및 요구사항 분석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30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 설계 및 </a:t>
                      </a:r>
                      <a:endParaRPr lang="en-US" altLang="ko-KR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설계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구체적인 이미지 </a:t>
                      </a:r>
                      <a:r>
                        <a:rPr lang="ko-KR" altLang="en-US" sz="1000" b="1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수행 절차 및 방식 결정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기존 비전 알고리즘 장단점 분석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팀에서 구현할 알고리즘 결정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개발환경 구축</a:t>
                      </a: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(1.AWS, 2.Pycham)</a:t>
                      </a: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92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데이터 수집 및 </a:t>
                      </a:r>
                      <a:endParaRPr lang="en-US" altLang="ko-KR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딥러닝 구현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Training/Test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위한 </a:t>
                      </a:r>
                      <a:r>
                        <a:rPr lang="en-US" altLang="ko-KR" sz="1000" b="1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DataSet</a:t>
                      </a: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수집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입력된 이미지를 기반으로 객체 인식 알고리즘 구현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객체인식 결과 각각에 라벨링을 추가하여 결과사진으로 반환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시험 및 데모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테스트 데이터를 이용한 예측 결과와 실제 결과를 비교하여 신뢰도 판단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가공 시 촬영된 사진을 통해 결함 여부가 제대로 나오는지 확인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0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문서화</a:t>
                      </a: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0239" marR="40239" marT="11126" marB="111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2A678E1-0AC6-4787-B1D8-D5873C8AD5A2}"/>
              </a:ext>
            </a:extLst>
          </p:cNvPr>
          <p:cNvCxnSpPr/>
          <p:nvPr/>
        </p:nvCxnSpPr>
        <p:spPr>
          <a:xfrm>
            <a:off x="5148064" y="1772816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A0F3956-0C48-4525-85CA-74628187F961}"/>
              </a:ext>
            </a:extLst>
          </p:cNvPr>
          <p:cNvCxnSpPr/>
          <p:nvPr/>
        </p:nvCxnSpPr>
        <p:spPr>
          <a:xfrm>
            <a:off x="5652120" y="2708920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3A8F4E-F1FE-484F-B6A3-E71B7284D036}"/>
              </a:ext>
            </a:extLst>
          </p:cNvPr>
          <p:cNvCxnSpPr>
            <a:cxnSpLocks/>
          </p:cNvCxnSpPr>
          <p:nvPr/>
        </p:nvCxnSpPr>
        <p:spPr>
          <a:xfrm>
            <a:off x="6156176" y="4077072"/>
            <a:ext cx="180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BCDE7DF-979A-4C48-8E9F-FC3ED5EB8988}"/>
              </a:ext>
            </a:extLst>
          </p:cNvPr>
          <p:cNvCxnSpPr/>
          <p:nvPr/>
        </p:nvCxnSpPr>
        <p:spPr>
          <a:xfrm>
            <a:off x="7812360" y="5445224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73B7CD-F96C-481F-B834-D0161838EF44}"/>
              </a:ext>
            </a:extLst>
          </p:cNvPr>
          <p:cNvCxnSpPr>
            <a:cxnSpLocks/>
          </p:cNvCxnSpPr>
          <p:nvPr/>
        </p:nvCxnSpPr>
        <p:spPr>
          <a:xfrm>
            <a:off x="8316416" y="616530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611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196752"/>
            <a:ext cx="9073008" cy="5262818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solidFill>
                <a:schemeClr val="tx1"/>
              </a:solidFill>
              <a:latin typeface="HY견고딕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Gi</a:t>
            </a:r>
            <a:r>
              <a:rPr lang="en-US" altLang="ko-KR"/>
              <a:t>tHub</a:t>
            </a:r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69FB00E-FED4-4AC5-8AC0-E59B86D0AAE7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331788"/>
            <a:ext cx="46482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나눔고딕 Bold" pitchFamily="50" charset="-127"/>
                <a:cs typeface="+mj-cs"/>
              </a:defRPr>
            </a:lvl1pPr>
          </a:lstStyle>
          <a:p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C908B97B-FA21-4E43-8A66-078350518A01}"/>
              </a:ext>
            </a:extLst>
          </p:cNvPr>
          <p:cNvSpPr txBox="1">
            <a:spLocks noChangeArrowheads="1"/>
          </p:cNvSpPr>
          <p:nvPr/>
        </p:nvSpPr>
        <p:spPr>
          <a:xfrm>
            <a:off x="102332" y="1196752"/>
            <a:ext cx="8229600" cy="50196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0000FF"/>
                </a:solidFill>
              </a:rPr>
              <a:t>https://github.com/HwangGyuBin/Graduation-Work</a:t>
            </a:r>
            <a:endParaRPr lang="ko-KR" altLang="en-US">
              <a:solidFill>
                <a:srgbClr val="0000FF"/>
              </a:solidFill>
            </a:endParaRPr>
          </a:p>
        </p:txBody>
      </p:sp>
      <p:pic>
        <p:nvPicPr>
          <p:cNvPr id="19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BC90DE-48FF-4EFC-9D02-1069167BF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0" y="2282857"/>
            <a:ext cx="8692557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742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196752"/>
            <a:ext cx="9073008" cy="5262818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r>
              <a:rPr lang="en-US" altLang="ko-KR" sz="2800">
                <a:hlinkClick r:id="rId3"/>
              </a:rPr>
              <a:t>https://www.kitech.re.kr/main/</a:t>
            </a:r>
            <a:r>
              <a:rPr lang="en-US" altLang="ko-KR" sz="2800"/>
              <a:t> </a:t>
            </a:r>
            <a:r>
              <a:rPr lang="ko-KR" altLang="en-US" sz="2800"/>
              <a:t>한국생산기술연구원 연도별 성과 </a:t>
            </a:r>
            <a:r>
              <a:rPr lang="en-US" altLang="ko-KR" sz="2800"/>
              <a:t>– CFRP </a:t>
            </a:r>
            <a:r>
              <a:rPr lang="ko-KR" altLang="en-US" sz="2800"/>
              <a:t>가공 기술 개발</a:t>
            </a:r>
            <a:endParaRPr lang="en-US" altLang="ko-KR" sz="2800"/>
          </a:p>
          <a:p>
            <a:r>
              <a:rPr lang="ko-KR" altLang="en-US" sz="2800"/>
              <a:t>한국생산기술연구원 보도자료 </a:t>
            </a:r>
            <a:endParaRPr lang="en-US" altLang="ko-KR" sz="2800"/>
          </a:p>
          <a:p>
            <a:r>
              <a:rPr lang="en-US" altLang="ko-KR" sz="2800">
                <a:hlinkClick r:id="rId4"/>
              </a:rPr>
              <a:t>https://aws.amazon.com/</a:t>
            </a:r>
            <a:r>
              <a:rPr lang="en-US" altLang="ko-KR" sz="2800"/>
              <a:t> </a:t>
            </a:r>
            <a:r>
              <a:rPr lang="ko-KR" altLang="en-US" sz="2800"/>
              <a:t>딥 러닝 서버 플랫폼 비용과 사양 측정</a:t>
            </a:r>
            <a:endParaRPr lang="en-US" altLang="ko-KR" sz="2800"/>
          </a:p>
          <a:p>
            <a:r>
              <a:rPr lang="en-US" altLang="ko-KR" sz="2800">
                <a:hlinkClick r:id="rId5"/>
              </a:rPr>
              <a:t>https://keras.io/ko/</a:t>
            </a:r>
            <a:r>
              <a:rPr lang="en-US" altLang="ko-KR" sz="2800"/>
              <a:t> </a:t>
            </a:r>
            <a:r>
              <a:rPr lang="ko-KR" altLang="en-US" sz="2800"/>
              <a:t>파이썬 딥 러닝 라이브러리 </a:t>
            </a:r>
            <a:r>
              <a:rPr lang="en-US" altLang="ko-KR" sz="2800"/>
              <a:t>CV </a:t>
            </a:r>
            <a:r>
              <a:rPr lang="ko-KR" altLang="en-US" sz="2800"/>
              <a:t>이미지 처리 알고리즘 기술</a:t>
            </a:r>
            <a:endParaRPr lang="en-US" altLang="ko-KR" sz="2800"/>
          </a:p>
          <a:p>
            <a:r>
              <a:rPr lang="ko-KR" altLang="ko-KR" sz="2800" b="0">
                <a:solidFill>
                  <a:srgbClr val="202124"/>
                </a:solidFill>
                <a:ea typeface="Apple SD Gothic Neo"/>
                <a:cs typeface="Apple SD Gothic Neo"/>
                <a:hlinkClick r:id="rId6"/>
              </a:rPr>
              <a:t>www.springsource.org</a:t>
            </a:r>
            <a:r>
              <a:rPr lang="ko-KR" altLang="en-US" sz="2800" b="0">
                <a:solidFill>
                  <a:srgbClr val="202124"/>
                </a:solidFill>
                <a:ea typeface="Apple SD Gothic Neo"/>
                <a:cs typeface="Apple SD Gothic Neo"/>
              </a:rPr>
              <a:t> </a:t>
            </a:r>
            <a:r>
              <a:rPr lang="en-US" altLang="ko-KR" sz="2800" b="0">
                <a:solidFill>
                  <a:srgbClr val="202124"/>
                </a:solidFill>
                <a:ea typeface="Apple SD Gothic Neo"/>
                <a:cs typeface="Apple SD Gothic Neo"/>
              </a:rPr>
              <a:t>Spring </a:t>
            </a:r>
            <a:r>
              <a:rPr lang="ko-KR" altLang="en-US" sz="2800" b="0">
                <a:solidFill>
                  <a:srgbClr val="202124"/>
                </a:solidFill>
                <a:ea typeface="Apple SD Gothic Neo"/>
                <a:cs typeface="Apple SD Gothic Neo"/>
              </a:rPr>
              <a:t>프레임워크를 통한 서버 통신 기술</a:t>
            </a:r>
            <a:endParaRPr lang="ko-KR" altLang="ko-KR" sz="2800" b="0">
              <a:solidFill>
                <a:srgbClr val="202124"/>
              </a:solidFill>
              <a:ea typeface="Apple SD Gothic Neo"/>
              <a:cs typeface="Apple SD Gothic Neo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필</a:t>
            </a:r>
            <a:r>
              <a:rPr lang="ko-KR" altLang="en-US"/>
              <a:t>요기술 및 참고 문헌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69FB00E-FED4-4AC5-8AC0-E59B86D0AAE7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331788"/>
            <a:ext cx="46482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나눔고딕 Bold" pitchFamily="50" charset="-127"/>
                <a:cs typeface="+mj-cs"/>
              </a:defRPr>
            </a:lvl1pPr>
          </a:lstStyle>
          <a:p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C908B97B-FA21-4E43-8A66-078350518A01}"/>
              </a:ext>
            </a:extLst>
          </p:cNvPr>
          <p:cNvSpPr txBox="1">
            <a:spLocks noChangeArrowheads="1"/>
          </p:cNvSpPr>
          <p:nvPr/>
        </p:nvSpPr>
        <p:spPr>
          <a:xfrm>
            <a:off x="102332" y="1196752"/>
            <a:ext cx="8229600" cy="50196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400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317BB8-13B5-41A7-8F64-59976BCE46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505200" y="6553733"/>
            <a:ext cx="2133600" cy="270600"/>
          </a:xfrm>
        </p:spPr>
        <p:txBody>
          <a:bodyPr/>
          <a:lstStyle/>
          <a:p>
            <a:fld id="{C69F435C-E625-4035-8FD4-10BEF6379A74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89D6FD9-C935-42FC-8FE1-36EC2E224479}"/>
              </a:ext>
            </a:extLst>
          </p:cNvPr>
          <p:cNvSpPr txBox="1">
            <a:spLocks/>
          </p:cNvSpPr>
          <p:nvPr/>
        </p:nvSpPr>
        <p:spPr>
          <a:xfrm>
            <a:off x="457200" y="324000"/>
            <a:ext cx="64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나눔고딕 Bold" pitchFamily="50" charset="-127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</a:rPr>
              <a:t>차</a:t>
            </a:r>
            <a:r>
              <a:rPr lang="ko-KR" altLang="en-US"/>
              <a:t> 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0EF856-16E7-4CDA-AE9A-0E10989096D8}"/>
              </a:ext>
            </a:extLst>
          </p:cNvPr>
          <p:cNvSpPr txBox="1"/>
          <p:nvPr/>
        </p:nvSpPr>
        <p:spPr>
          <a:xfrm>
            <a:off x="179512" y="1268760"/>
            <a:ext cx="84774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연구 동기 및 관련 연구 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시스템 수행 시나리오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시스템 구성도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개발 환경 및 개발 방법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업무 분담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종합설계 수행일정</a:t>
            </a:r>
            <a:br>
              <a:rPr lang="en-US" altLang="ko-KR" sz="2400"/>
            </a:br>
            <a:endParaRPr lang="en-US" altLang="ko-K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/>
              <a:t>필요기술 및 참고문헌</a:t>
            </a:r>
          </a:p>
        </p:txBody>
      </p:sp>
    </p:spTree>
    <p:extLst>
      <p:ext uri="{BB962C8B-B14F-4D97-AF65-F5344CB8AC3E}">
        <p14:creationId xmlns:p14="http://schemas.microsoft.com/office/powerpoint/2010/main" val="586007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연</a:t>
            </a:r>
            <a:r>
              <a:rPr lang="ko-KR" altLang="en-US" sz="4400" b="1" spc="600"/>
              <a:t>구 동기 및 관련연구 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46348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Motivation</a:t>
            </a:r>
            <a:endParaRPr lang="en-US" altLang="ko-KR" sz="1200" b="1" dirty="0">
              <a:solidFill>
                <a:schemeClr val="bg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8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연구 동기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한국생산기술연구원 로고">
            <a:extLst>
              <a:ext uri="{FF2B5EF4-FFF2-40B4-BE49-F238E27FC236}">
                <a16:creationId xmlns:a16="http://schemas.microsoft.com/office/drawing/2014/main" id="{441C9C72-859A-40DF-81BA-EDEE5C4BA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2" y="2042466"/>
            <a:ext cx="6120680" cy="22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182391-ED87-407F-9FB4-5A7DF9DCF38E}"/>
              </a:ext>
            </a:extLst>
          </p:cNvPr>
          <p:cNvSpPr txBox="1"/>
          <p:nvPr/>
        </p:nvSpPr>
        <p:spPr>
          <a:xfrm>
            <a:off x="404184" y="4324653"/>
            <a:ext cx="8324483" cy="204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</a:pPr>
            <a:r>
              <a:rPr lang="ko-KR" altLang="en-US" sz="2400" dirty="0"/>
              <a:t>한국생산기술연구원 보도자료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2015</a:t>
            </a:r>
            <a:r>
              <a:rPr lang="ko-KR" altLang="en-US" dirty="0"/>
              <a:t>년도부터 가공 기술 개발이 활발해짐</a:t>
            </a:r>
            <a:endParaRPr lang="en-US" altLang="ko-KR" dirty="0"/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항공</a:t>
            </a:r>
            <a:r>
              <a:rPr lang="en-US" altLang="ko-KR" dirty="0"/>
              <a:t>, </a:t>
            </a:r>
            <a:r>
              <a:rPr lang="ko-KR" altLang="en-US" dirty="0"/>
              <a:t>우주</a:t>
            </a:r>
            <a:r>
              <a:rPr lang="en-US" altLang="ko-KR" dirty="0"/>
              <a:t>, </a:t>
            </a:r>
            <a:r>
              <a:rPr lang="ko-KR" altLang="en-US" dirty="0"/>
              <a:t>자동차 등의 산업에 여러가지 장점을 갖는 신소재로 </a:t>
            </a:r>
            <a:r>
              <a:rPr lang="en-US" altLang="ko-KR" dirty="0"/>
              <a:t>CFRP</a:t>
            </a:r>
            <a:r>
              <a:rPr lang="ko-KR" altLang="en-US" dirty="0"/>
              <a:t>가 떠오르고 있다는 사실 확인</a:t>
            </a:r>
            <a:endParaRPr lang="en-US" altLang="ko-KR" dirty="0"/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해당 탄소섬유복합재 가공연구는 </a:t>
            </a:r>
            <a:r>
              <a:rPr lang="en-US" altLang="ko-KR" dirty="0"/>
              <a:t>18</a:t>
            </a:r>
            <a:r>
              <a:rPr lang="ko-KR" altLang="en-US" dirty="0"/>
              <a:t>년도에 성과를 냈지만 </a:t>
            </a:r>
            <a:r>
              <a:rPr lang="en-US" altLang="ko-KR" dirty="0"/>
              <a:t>CFRP </a:t>
            </a:r>
            <a:r>
              <a:rPr lang="ko-KR" altLang="en-US" dirty="0"/>
              <a:t>소재 특성상 절삭이 어렵고 결함이 자주 발생한다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875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연</a:t>
            </a:r>
            <a:r>
              <a:rPr lang="ko-KR" altLang="en-US" sz="4400" b="1" spc="600"/>
              <a:t>구 동기 및 관련연구 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46348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Motivation</a:t>
            </a:r>
            <a:endParaRPr lang="en-US" altLang="ko-KR" sz="1200" b="1" dirty="0">
              <a:solidFill>
                <a:schemeClr val="bg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8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연구 동기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_x224045256">
            <a:extLst>
              <a:ext uri="{FF2B5EF4-FFF2-40B4-BE49-F238E27FC236}">
                <a16:creationId xmlns:a16="http://schemas.microsoft.com/office/drawing/2014/main" id="{B690928A-EA1B-4107-93A9-DBDFED0529F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032" y="2042466"/>
            <a:ext cx="3960000" cy="21600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B6E3387-3C45-4013-AFBA-AB3AB54A294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8717" y="2042466"/>
            <a:ext cx="396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39A9045-6B4F-4073-9F78-3E0490B80721}"/>
              </a:ext>
            </a:extLst>
          </p:cNvPr>
          <p:cNvSpPr txBox="1"/>
          <p:nvPr/>
        </p:nvSpPr>
        <p:spPr>
          <a:xfrm>
            <a:off x="385549" y="4505744"/>
            <a:ext cx="8324483" cy="2329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US" altLang="ko-KR" sz="2400" dirty="0"/>
              <a:t>CFRP(Carbon fiber reinforced plastic)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경량</a:t>
            </a:r>
            <a:r>
              <a:rPr lang="en-US" altLang="ko-KR" dirty="0"/>
              <a:t>·</a:t>
            </a:r>
            <a:r>
              <a:rPr lang="ko-KR" altLang="en-US" dirty="0"/>
              <a:t>고강도 소재인 탄소섬유복합재의 부품 요구 증대 </a:t>
            </a:r>
            <a:r>
              <a:rPr lang="en-US" altLang="ko-KR" dirty="0"/>
              <a:t>	</a:t>
            </a:r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우수한 기계적 물성 때문에 기계가공이 어려움</a:t>
            </a:r>
            <a:endParaRPr lang="en-US" altLang="ko-KR" dirty="0"/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기계가공시 발생하는 오차를 검출하는 시스템 필요</a:t>
            </a:r>
            <a:br>
              <a:rPr lang="en-US" altLang="ko-KR" dirty="0"/>
            </a:br>
            <a:endParaRPr lang="en-US" altLang="ko-KR" dirty="0"/>
          </a:p>
          <a:p>
            <a:pPr>
              <a:lnSpc>
                <a:spcPts val="2160"/>
              </a:lnSpc>
            </a:pPr>
            <a:endParaRPr lang="en-US" altLang="ko-KR" dirty="0"/>
          </a:p>
          <a:p>
            <a:pPr>
              <a:lnSpc>
                <a:spcPts val="216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208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연</a:t>
            </a:r>
            <a:r>
              <a:rPr lang="ko-KR" altLang="en-US" sz="4400" b="1" spc="600"/>
              <a:t>구 동기 및 관련연구 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Motivation</a:t>
            </a:r>
            <a:endParaRPr lang="en-US" altLang="ko-KR" sz="1200" b="1" dirty="0">
              <a:solidFill>
                <a:schemeClr val="bg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8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연구 동기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144FA15F-78E9-4DFA-8CC7-2E9CD791A235}"/>
              </a:ext>
            </a:extLst>
          </p:cNvPr>
          <p:cNvSpPr txBox="1">
            <a:spLocks/>
          </p:cNvSpPr>
          <p:nvPr/>
        </p:nvSpPr>
        <p:spPr>
          <a:xfrm>
            <a:off x="3495838" y="6577840"/>
            <a:ext cx="2133600" cy="27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69F435C-E625-4035-8FD4-10BEF6379A74}" type="slidenum">
              <a:rPr lang="ko-KR" altLang="en-US" smtClean="0"/>
              <a:pPr algn="just"/>
              <a:t>5</a:t>
            </a:fld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EA07B49-02B0-45FD-92B5-5CB633A1F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3" y="2079541"/>
            <a:ext cx="5040560" cy="38370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981BC9-705D-4B99-8947-03F70F243000}"/>
              </a:ext>
            </a:extLst>
          </p:cNvPr>
          <p:cNvSpPr txBox="1"/>
          <p:nvPr/>
        </p:nvSpPr>
        <p:spPr>
          <a:xfrm>
            <a:off x="146232" y="6007796"/>
            <a:ext cx="60099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r>
              <a:rPr lang="en-US" altLang="ko-KR" sz="105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altLang="ko-KR" sz="900" b="1"/>
              <a:t>Ki Moon Park : </a:t>
            </a:r>
            <a:r>
              <a:rPr lang="en-US" altLang="ko-KR" sz="900"/>
              <a:t>A Study on the Removal of CFRP Machining Defects by Various Tool Geometries(2017)</a:t>
            </a: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72CB2-145D-4096-AA75-56200B0291FF}"/>
              </a:ext>
            </a:extLst>
          </p:cNvPr>
          <p:cNvSpPr txBox="1"/>
          <p:nvPr/>
        </p:nvSpPr>
        <p:spPr>
          <a:xfrm>
            <a:off x="5744561" y="50244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C1C300A-8EA8-48F3-8732-27C3D38FECD0}"/>
              </a:ext>
            </a:extLst>
          </p:cNvPr>
          <p:cNvGrpSpPr/>
          <p:nvPr/>
        </p:nvGrpSpPr>
        <p:grpSpPr>
          <a:xfrm>
            <a:off x="5369665" y="1999992"/>
            <a:ext cx="4966973" cy="3909213"/>
            <a:chOff x="5369665" y="1870768"/>
            <a:chExt cx="4966973" cy="390921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F336A9A-C943-46EA-8AD2-7961E8583946}"/>
                </a:ext>
              </a:extLst>
            </p:cNvPr>
            <p:cNvGrpSpPr/>
            <p:nvPr/>
          </p:nvGrpSpPr>
          <p:grpSpPr>
            <a:xfrm>
              <a:off x="5369665" y="2079541"/>
              <a:ext cx="4966973" cy="1720194"/>
              <a:chOff x="5015201" y="2204864"/>
              <a:chExt cx="4966973" cy="172019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95737F-AEA1-44D4-9E59-215A29AC5939}"/>
                  </a:ext>
                </a:extLst>
              </p:cNvPr>
              <p:cNvSpPr txBox="1"/>
              <p:nvPr/>
            </p:nvSpPr>
            <p:spPr>
              <a:xfrm>
                <a:off x="5369664" y="2423623"/>
                <a:ext cx="461251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/>
                  <a:t>CFRP </a:t>
                </a:r>
                <a:r>
                  <a:rPr lang="ko-KR" altLang="en-US"/>
                  <a:t>드릴링 주요 가공결함</a:t>
                </a:r>
                <a:endParaRPr lang="en-US" altLang="ko-KR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chipping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spalling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uncut fiber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breakout 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0EB3D5F-8B4A-4C10-9BB8-AC1FB4BD9AD2}"/>
                  </a:ext>
                </a:extLst>
              </p:cNvPr>
              <p:cNvSpPr/>
              <p:nvPr/>
            </p:nvSpPr>
            <p:spPr>
              <a:xfrm>
                <a:off x="5015201" y="2204864"/>
                <a:ext cx="3686556" cy="1720194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41478241-1706-4BA3-91AA-96A61126575C}"/>
                </a:ext>
              </a:extLst>
            </p:cNvPr>
            <p:cNvSpPr/>
            <p:nvPr/>
          </p:nvSpPr>
          <p:spPr>
            <a:xfrm>
              <a:off x="6837464" y="3973517"/>
              <a:ext cx="792088" cy="10801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F4C7456-893F-448B-9B53-264E5CD67DE9}"/>
                </a:ext>
              </a:extLst>
            </p:cNvPr>
            <p:cNvSpPr/>
            <p:nvPr/>
          </p:nvSpPr>
          <p:spPr>
            <a:xfrm>
              <a:off x="5557996" y="5171907"/>
              <a:ext cx="3332093" cy="608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/>
                <a:t>후처리 가공을  </a:t>
              </a:r>
              <a:endParaRPr lang="en-US" altLang="ko-KR" b="1"/>
            </a:p>
            <a:p>
              <a:pPr algn="ctr"/>
              <a:r>
                <a:rPr lang="ko-KR" altLang="en-US" b="1"/>
                <a:t>위한 검출 장비 필요</a:t>
              </a:r>
              <a:r>
                <a:rPr lang="en-US" altLang="ko-KR" b="1"/>
                <a:t>!!</a:t>
              </a:r>
              <a:endParaRPr lang="ko-KR" altLang="en-US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B72B10-2796-4952-814F-75DABFFBB2C7}"/>
                </a:ext>
              </a:extLst>
            </p:cNvPr>
            <p:cNvSpPr txBox="1"/>
            <p:nvPr/>
          </p:nvSpPr>
          <p:spPr>
            <a:xfrm>
              <a:off x="5574536" y="1870768"/>
              <a:ext cx="3201620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가공 성능에 치명적인 악영향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9107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연</a:t>
            </a:r>
            <a:r>
              <a:rPr lang="ko-KR" altLang="en-US" sz="4400" b="1" spc="600"/>
              <a:t>구 동기 및 관련연구 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Motivation</a:t>
            </a:r>
            <a:endParaRPr lang="en-US" altLang="ko-KR" sz="1200" b="1" dirty="0">
              <a:solidFill>
                <a:schemeClr val="bg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8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연구 동기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144FA15F-78E9-4DFA-8CC7-2E9CD791A235}"/>
              </a:ext>
            </a:extLst>
          </p:cNvPr>
          <p:cNvSpPr txBox="1">
            <a:spLocks/>
          </p:cNvSpPr>
          <p:nvPr/>
        </p:nvSpPr>
        <p:spPr>
          <a:xfrm>
            <a:off x="3495838" y="6577840"/>
            <a:ext cx="2133600" cy="27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69F435C-E625-4035-8FD4-10BEF6379A74}" type="slidenum">
              <a:rPr lang="ko-KR" altLang="en-US" smtClean="0"/>
              <a:pPr algn="just"/>
              <a:t>6</a:t>
            </a:fld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1272CB2-145D-4096-AA75-56200B0291FF}"/>
              </a:ext>
            </a:extLst>
          </p:cNvPr>
          <p:cNvSpPr txBox="1"/>
          <p:nvPr/>
        </p:nvSpPr>
        <p:spPr>
          <a:xfrm>
            <a:off x="5805898" y="2484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95737F-AEA1-44D4-9E59-215A29AC5939}"/>
              </a:ext>
            </a:extLst>
          </p:cNvPr>
          <p:cNvSpPr txBox="1"/>
          <p:nvPr/>
        </p:nvSpPr>
        <p:spPr>
          <a:xfrm>
            <a:off x="337856" y="2570807"/>
            <a:ext cx="3558464" cy="934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여러가지 가공 결함이 존재</a:t>
            </a:r>
            <a:r>
              <a:rPr lang="en-US" altLang="ko-KR" dirty="0"/>
              <a:t> </a:t>
            </a:r>
            <a:r>
              <a:rPr lang="ko-KR" altLang="en-US" dirty="0"/>
              <a:t>하지만 결함에 대한 후처리는 두가지 뿐이다</a:t>
            </a:r>
            <a:r>
              <a:rPr lang="en-US" altLang="ko-KR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EB3D5F-8B4A-4C10-9BB8-AC1FB4BD9AD2}"/>
              </a:ext>
            </a:extLst>
          </p:cNvPr>
          <p:cNvSpPr/>
          <p:nvPr/>
        </p:nvSpPr>
        <p:spPr>
          <a:xfrm>
            <a:off x="264659" y="2317938"/>
            <a:ext cx="3686556" cy="1281666"/>
          </a:xfrm>
          <a:prstGeom prst="rect">
            <a:avLst/>
          </a:prstGeom>
          <a:noFill/>
          <a:ln w="381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41478241-1706-4BA3-91AA-96A61126575C}"/>
              </a:ext>
            </a:extLst>
          </p:cNvPr>
          <p:cNvSpPr/>
          <p:nvPr/>
        </p:nvSpPr>
        <p:spPr>
          <a:xfrm rot="16200000">
            <a:off x="4322975" y="2320116"/>
            <a:ext cx="792088" cy="1080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B72B10-2796-4952-814F-75DABFFBB2C7}"/>
              </a:ext>
            </a:extLst>
          </p:cNvPr>
          <p:cNvSpPr txBox="1"/>
          <p:nvPr/>
        </p:nvSpPr>
        <p:spPr>
          <a:xfrm>
            <a:off x="469530" y="2109165"/>
            <a:ext cx="19422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가공결함 후처리</a:t>
            </a:r>
          </a:p>
        </p:txBody>
      </p:sp>
      <p:pic>
        <p:nvPicPr>
          <p:cNvPr id="23" name="그래픽 22" descr="생각 풍선">
            <a:extLst>
              <a:ext uri="{FF2B5EF4-FFF2-40B4-BE49-F238E27FC236}">
                <a16:creationId xmlns:a16="http://schemas.microsoft.com/office/drawing/2014/main" id="{E137F0FF-A1B7-4231-AB75-4E91C17D1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600" y="3505557"/>
            <a:ext cx="2664296" cy="2664296"/>
          </a:xfrm>
          <a:prstGeom prst="rect">
            <a:avLst/>
          </a:prstGeom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래픽 24" descr="사용자">
            <a:extLst>
              <a:ext uri="{FF2B5EF4-FFF2-40B4-BE49-F238E27FC236}">
                <a16:creationId xmlns:a16="http://schemas.microsoft.com/office/drawing/2014/main" id="{62D9263A-5CBC-4D44-A132-90A9804C05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365" y="5315872"/>
            <a:ext cx="914400" cy="914400"/>
          </a:xfrm>
          <a:prstGeom prst="rect">
            <a:avLst/>
          </a:prstGeom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8A1BC2B-95F7-44B7-88BB-FD2FDEB4ABB7}"/>
              </a:ext>
            </a:extLst>
          </p:cNvPr>
          <p:cNvSpPr txBox="1"/>
          <p:nvPr/>
        </p:nvSpPr>
        <p:spPr>
          <a:xfrm>
            <a:off x="1563419" y="4167813"/>
            <a:ext cx="15520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CFRP </a:t>
            </a:r>
            <a:r>
              <a:rPr lang="ko-KR" altLang="en-US" sz="1600" dirty="0"/>
              <a:t>가공결함</a:t>
            </a:r>
            <a:endParaRPr lang="en-US" altLang="ko-KR" sz="1600" dirty="0"/>
          </a:p>
          <a:p>
            <a:r>
              <a:rPr lang="ko-KR" altLang="en-US" sz="1600" dirty="0"/>
              <a:t>판단에 필요한</a:t>
            </a:r>
            <a:endParaRPr lang="en-US" altLang="ko-KR" sz="1600" dirty="0"/>
          </a:p>
          <a:p>
            <a:r>
              <a:rPr lang="ko-KR" altLang="en-US" sz="1600" dirty="0"/>
              <a:t>전문지식은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E363609E-7B28-4E5C-9B74-C9A7AC99AC43}"/>
              </a:ext>
            </a:extLst>
          </p:cNvPr>
          <p:cNvSpPr/>
          <p:nvPr/>
        </p:nvSpPr>
        <p:spPr>
          <a:xfrm rot="16200000">
            <a:off x="4322975" y="4317835"/>
            <a:ext cx="792088" cy="1080120"/>
          </a:xfrm>
          <a:prstGeom prst="downArrow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8854D1-78AB-4218-A945-740F201608B2}"/>
              </a:ext>
            </a:extLst>
          </p:cNvPr>
          <p:cNvSpPr txBox="1"/>
          <p:nvPr/>
        </p:nvSpPr>
        <p:spPr>
          <a:xfrm>
            <a:off x="5805898" y="4476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311D014-A808-4DA5-B914-EEB9FEFCFC30}"/>
              </a:ext>
            </a:extLst>
          </p:cNvPr>
          <p:cNvSpPr/>
          <p:nvPr/>
        </p:nvSpPr>
        <p:spPr>
          <a:xfrm>
            <a:off x="5520834" y="4494881"/>
            <a:ext cx="3380488" cy="733074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KITECH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연구원의 도움을 받을 예정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F670E36-1284-4EA6-A4D7-E1E11EE220B3}"/>
              </a:ext>
            </a:extLst>
          </p:cNvPr>
          <p:cNvSpPr/>
          <p:nvPr/>
        </p:nvSpPr>
        <p:spPr>
          <a:xfrm>
            <a:off x="5520834" y="2480036"/>
            <a:ext cx="3380488" cy="7330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재가공 </a:t>
            </a:r>
            <a:r>
              <a:rPr lang="en-US" altLang="ko-KR" b="1" dirty="0"/>
              <a:t>OR </a:t>
            </a:r>
            <a:r>
              <a:rPr lang="ko-KR" altLang="en-US" b="1" dirty="0"/>
              <a:t>처분</a:t>
            </a:r>
          </a:p>
        </p:txBody>
      </p:sp>
    </p:spTree>
    <p:extLst>
      <p:ext uri="{BB962C8B-B14F-4D97-AF65-F5344CB8AC3E}">
        <p14:creationId xmlns:p14="http://schemas.microsoft.com/office/powerpoint/2010/main" val="2405876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연</a:t>
            </a:r>
            <a:r>
              <a:rPr lang="ko-KR" altLang="en-US" sz="4400" b="1" spc="600"/>
              <a:t>구 동기 및 관련연구 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Related Research</a:t>
            </a:r>
            <a:endParaRPr lang="en-US" altLang="ko-KR" sz="1200" b="1" dirty="0">
              <a:solidFill>
                <a:schemeClr val="bg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관련 연구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144FA15F-78E9-4DFA-8CC7-2E9CD791A235}"/>
              </a:ext>
            </a:extLst>
          </p:cNvPr>
          <p:cNvSpPr txBox="1">
            <a:spLocks/>
          </p:cNvSpPr>
          <p:nvPr/>
        </p:nvSpPr>
        <p:spPr>
          <a:xfrm>
            <a:off x="3495838" y="6577840"/>
            <a:ext cx="2133600" cy="27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69F435C-E625-4035-8FD4-10BEF6379A74}" type="slidenum">
              <a:rPr lang="ko-KR" altLang="en-US" smtClean="0"/>
              <a:pPr algn="just"/>
              <a:t>7</a:t>
            </a:fld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573F573-1635-4186-8FE1-CB7DDEB82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8" y="2042466"/>
            <a:ext cx="4501942" cy="16281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A8D437-55FD-48E5-B727-30ABE7663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19" y="3938147"/>
            <a:ext cx="3372619" cy="22539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0529E4-E0FC-4527-A52E-18321C8CE419}"/>
              </a:ext>
            </a:extLst>
          </p:cNvPr>
          <p:cNvSpPr txBox="1"/>
          <p:nvPr/>
        </p:nvSpPr>
        <p:spPr>
          <a:xfrm>
            <a:off x="798270" y="3635043"/>
            <a:ext cx="2839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&lt;</a:t>
            </a:r>
            <a:r>
              <a:rPr lang="ko-KR" altLang="en-US" sz="1400"/>
              <a:t>센서를 활용한 결함 분석 장비</a:t>
            </a:r>
            <a:r>
              <a:rPr lang="en-US" altLang="ko-KR" sz="1400"/>
              <a:t>&gt;</a:t>
            </a: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0684E6-BC3A-40EE-AC7C-DA8EE6B63601}"/>
              </a:ext>
            </a:extLst>
          </p:cNvPr>
          <p:cNvSpPr txBox="1"/>
          <p:nvPr/>
        </p:nvSpPr>
        <p:spPr>
          <a:xfrm>
            <a:off x="511077" y="6192084"/>
            <a:ext cx="3619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&lt;</a:t>
            </a:r>
            <a:r>
              <a:rPr lang="ko-KR" altLang="en-US" sz="1400"/>
              <a:t>광학검사 장비를 활용한 결함 분석 장비</a:t>
            </a:r>
            <a:r>
              <a:rPr lang="en-US" altLang="ko-KR" sz="1400"/>
              <a:t>&gt;</a:t>
            </a:r>
            <a:endParaRPr lang="ko-KR" alt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44B01-B088-4544-8719-415A2774FCCF}"/>
              </a:ext>
            </a:extLst>
          </p:cNvPr>
          <p:cNvSpPr txBox="1"/>
          <p:nvPr/>
        </p:nvSpPr>
        <p:spPr>
          <a:xfrm>
            <a:off x="4598365" y="2042466"/>
            <a:ext cx="4689479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실시간으로 검사하기 때문에</a:t>
            </a:r>
            <a:r>
              <a:rPr lang="en-US" altLang="ko-KR" sz="1400"/>
              <a:t> </a:t>
            </a:r>
            <a:r>
              <a:rPr lang="ko-KR" altLang="en-US" sz="1400"/>
              <a:t>특정한 신호에서 결함이 발생했는지 검사 가능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</a:rPr>
              <a:t>복잡한 공정 과정이 추가됨</a:t>
            </a:r>
            <a:endParaRPr lang="en-US" altLang="ko-KR" sz="140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</a:rPr>
              <a:t>전문가가 아닌 이상 다루기 힘듬</a:t>
            </a:r>
            <a:endParaRPr lang="en-US" altLang="ko-KR" sz="140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C60E80-6243-4880-A057-1CFE78081392}"/>
              </a:ext>
            </a:extLst>
          </p:cNvPr>
          <p:cNvSpPr txBox="1"/>
          <p:nvPr/>
        </p:nvSpPr>
        <p:spPr>
          <a:xfrm>
            <a:off x="4598365" y="4146074"/>
            <a:ext cx="4689479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구멍 한개당 </a:t>
            </a:r>
            <a:r>
              <a:rPr lang="en-US" altLang="ko-KR" sz="1400"/>
              <a:t>1</a:t>
            </a:r>
            <a:r>
              <a:rPr lang="ko-KR" altLang="en-US" sz="1400"/>
              <a:t>초의 시간 소요로 빠른 시간안에 다양한 검사를 수행할 수 있음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</a:rPr>
              <a:t>고가의 부품이 필요하여 중소 기업 에서 사용 </a:t>
            </a:r>
            <a:br>
              <a:rPr lang="en-US" altLang="ko-KR" sz="1400">
                <a:solidFill>
                  <a:srgbClr val="FF0000"/>
                </a:solidFill>
              </a:rPr>
            </a:br>
            <a:r>
              <a:rPr lang="ko-KR" altLang="en-US" sz="1400">
                <a:solidFill>
                  <a:srgbClr val="FF0000"/>
                </a:solidFill>
              </a:rPr>
              <a:t>하기에 부적합</a:t>
            </a:r>
            <a:endParaRPr lang="ko-KR" altLang="en-US" sz="1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E45A22-F9C8-409C-AFF7-8540D915AA51}"/>
              </a:ext>
            </a:extLst>
          </p:cNvPr>
          <p:cNvSpPr txBox="1"/>
          <p:nvPr/>
        </p:nvSpPr>
        <p:spPr>
          <a:xfrm>
            <a:off x="6156176" y="5905572"/>
            <a:ext cx="33726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r>
              <a:rPr lang="en-US" altLang="ko-KR" sz="1050"/>
              <a:t>In Hugh Choi : </a:t>
            </a:r>
            <a:r>
              <a:rPr lang="en-US" altLang="ko-KR" sz="900"/>
              <a:t>Open Controller Technology for the Process Monitoring of CFRP Machining(2019)</a:t>
            </a: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695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종</a:t>
            </a:r>
            <a:r>
              <a:rPr lang="ko-KR" altLang="en-US" sz="4400" b="1" spc="600"/>
              <a:t>합설계 개요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Objective </a:t>
            </a:r>
            <a:endParaRPr lang="en-US" altLang="ko-KR" sz="1200" b="1" dirty="0">
              <a:solidFill>
                <a:schemeClr val="bg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개발 목표 및 연구 개발 효과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2055E9-51CD-469F-94A7-0FD26122DB42}"/>
              </a:ext>
            </a:extLst>
          </p:cNvPr>
          <p:cNvSpPr txBox="1"/>
          <p:nvPr/>
        </p:nvSpPr>
        <p:spPr>
          <a:xfrm>
            <a:off x="48956" y="1929522"/>
            <a:ext cx="883767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/>
              <a:t>연구 개발 목표</a:t>
            </a:r>
            <a:br>
              <a:rPr lang="en-US" altLang="ko-KR" sz="2400"/>
            </a:br>
            <a:endParaRPr lang="en-US" altLang="ko-KR" sz="240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가공 이미지로</a:t>
            </a:r>
            <a:r>
              <a:rPr lang="en-US" altLang="ko-KR">
                <a:solidFill>
                  <a:schemeClr val="tx1">
                    <a:lumMod val="50000"/>
                  </a:schemeClr>
                </a:solidFill>
                <a:latin typeface="Whitney"/>
              </a:rPr>
              <a:t> </a:t>
            </a: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가공 결함 발생 여부와 </a:t>
            </a:r>
            <a:r>
              <a:rPr lang="ko-KR" altLang="en-US">
                <a:solidFill>
                  <a:srgbClr val="FF0000"/>
                </a:solidFill>
                <a:latin typeface="Whitney"/>
              </a:rPr>
              <a:t>결함의 종류</a:t>
            </a:r>
            <a:r>
              <a:rPr lang="en-US" altLang="ko-KR">
                <a:solidFill>
                  <a:srgbClr val="FF0000"/>
                </a:solidFill>
                <a:latin typeface="Whitney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Whitney"/>
              </a:rPr>
              <a:t>결함 위치</a:t>
            </a: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를 판별하는 </a:t>
            </a:r>
            <a:r>
              <a:rPr lang="ko-KR" altLang="en-US">
                <a:solidFill>
                  <a:srgbClr val="FF0000"/>
                </a:solidFill>
                <a:latin typeface="Whitney"/>
              </a:rPr>
              <a:t>딥러닝 모델 구현</a:t>
            </a:r>
            <a:r>
              <a:rPr lang="en-US" altLang="ko-KR">
                <a:solidFill>
                  <a:schemeClr val="tx1">
                    <a:lumMod val="50000"/>
                  </a:schemeClr>
                </a:solidFill>
                <a:latin typeface="Whitney"/>
              </a:rPr>
              <a:t>(CNN</a:t>
            </a: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 알고리즘 적용</a:t>
            </a:r>
            <a:r>
              <a:rPr lang="en-US" altLang="ko-KR">
                <a:solidFill>
                  <a:schemeClr val="tx1">
                    <a:lumMod val="50000"/>
                  </a:schemeClr>
                </a:solidFill>
                <a:latin typeface="Whitney"/>
              </a:rPr>
              <a:t>)</a:t>
            </a:r>
            <a:br>
              <a:rPr lang="en-US" altLang="ko-KR">
                <a:solidFill>
                  <a:schemeClr val="tx1">
                    <a:lumMod val="50000"/>
                  </a:schemeClr>
                </a:solidFill>
                <a:latin typeface="Whitney"/>
              </a:rPr>
            </a:br>
            <a:endParaRPr lang="en-US" altLang="ko-KR">
              <a:solidFill>
                <a:schemeClr val="tx1">
                  <a:lumMod val="50000"/>
                </a:schemeClr>
              </a:solidFill>
              <a:latin typeface="Whitney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실제 데이터를 사용하여 가공 결함 분석 실험을 통하여 </a:t>
            </a:r>
            <a:r>
              <a:rPr lang="en-US" altLang="ko-KR">
                <a:solidFill>
                  <a:srgbClr val="FF0000"/>
                </a:solidFill>
                <a:latin typeface="Whitney"/>
              </a:rPr>
              <a:t>95%</a:t>
            </a:r>
            <a:r>
              <a:rPr lang="en-US" altLang="ko-KR">
                <a:solidFill>
                  <a:schemeClr val="tx1">
                    <a:lumMod val="50000"/>
                  </a:schemeClr>
                </a:solidFill>
                <a:latin typeface="Whitney"/>
              </a:rPr>
              <a:t> </a:t>
            </a:r>
            <a:r>
              <a:rPr lang="ko-KR" altLang="en-US">
                <a:solidFill>
                  <a:schemeClr val="tx1">
                    <a:lumMod val="50000"/>
                  </a:schemeClr>
                </a:solidFill>
                <a:latin typeface="Whitney"/>
              </a:rPr>
              <a:t>이상의 검출률을 가진 알고리즘 구현</a:t>
            </a:r>
            <a:endParaRPr lang="en-US" altLang="ko-KR">
              <a:solidFill>
                <a:schemeClr val="tx1">
                  <a:lumMod val="50000"/>
                </a:schemeClr>
              </a:solidFill>
            </a:endParaRP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ko-KR" altLang="en-US"/>
              <a:t>    </a:t>
            </a:r>
            <a:endParaRPr lang="en-US" altLang="ko-KR"/>
          </a:p>
          <a:p>
            <a:pPr>
              <a:defRPr/>
            </a:pPr>
            <a:r>
              <a:rPr lang="ko-KR" altLang="en-US" sz="2400"/>
              <a:t>연구 개발 효과</a:t>
            </a:r>
            <a:br>
              <a:rPr lang="en-US" altLang="ko-KR" sz="2400"/>
            </a:br>
            <a:endParaRPr lang="en-US" altLang="ko-KR" sz="240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딥러닝을 적용한 가공결함 분석을 통해 컴퓨터가 직접 판단하는 시스템을 구축</a:t>
            </a:r>
            <a:endParaRPr lang="en-US" altLang="ko-KR">
              <a:latin typeface="맑은 고딕"/>
              <a:ea typeface="맑은 고딕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US" altLang="ko-KR">
              <a:latin typeface="맑은 고딕"/>
              <a:ea typeface="맑은 고딕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비용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시간의 절약</a:t>
            </a:r>
            <a:endParaRPr lang="en-US" altLang="ko-KR">
              <a:latin typeface="맑은 고딕"/>
              <a:ea typeface="맑은 고딕"/>
            </a:endParaRPr>
          </a:p>
          <a:p>
            <a:pPr lvl="1">
              <a:defRPr/>
            </a:pPr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119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EB66EDB8-D0FE-42A7-A453-461C8015F744}"/>
              </a:ext>
            </a:extLst>
          </p:cNvPr>
          <p:cNvSpPr/>
          <p:nvPr/>
        </p:nvSpPr>
        <p:spPr>
          <a:xfrm>
            <a:off x="29922" y="1667128"/>
            <a:ext cx="9073008" cy="4792442"/>
          </a:xfrm>
          <a:prstGeom prst="roundRect">
            <a:avLst>
              <a:gd name="adj" fmla="val 3568"/>
            </a:avLst>
          </a:prstGeom>
          <a:solidFill>
            <a:schemeClr val="bg1"/>
          </a:solidFill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5A5A5">
                      <a:lumMod val="50000"/>
                    </a:srgbClr>
                  </a:gs>
                  <a:gs pos="50000">
                    <a:srgbClr val="A5A5A5">
                      <a:lumMod val="75000"/>
                    </a:srgbClr>
                  </a:gs>
                  <a:gs pos="100000">
                    <a:srgbClr val="A5A5A5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5862C-7833-4B94-98C2-979B1410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4000"/>
            <a:ext cx="7499176" cy="720000"/>
          </a:xfrm>
        </p:spPr>
        <p:txBody>
          <a:bodyPr>
            <a:normAutofit fontScale="90000"/>
          </a:bodyPr>
          <a:lstStyle/>
          <a:p>
            <a:r>
              <a:rPr lang="ko-KR" altLang="en-US" sz="4400" b="1" spc="600">
                <a:solidFill>
                  <a:schemeClr val="bg1"/>
                </a:solidFill>
              </a:rPr>
              <a:t>시</a:t>
            </a:r>
            <a:r>
              <a:rPr lang="ko-KR" altLang="en-US" sz="4400" b="1" spc="600"/>
              <a:t>스템 수행 시나리오</a:t>
            </a:r>
            <a:endParaRPr lang="ko-KR" altLang="en-US"/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FBBCBF52-B006-49AA-9A08-5AF407B24867}"/>
              </a:ext>
            </a:extLst>
          </p:cNvPr>
          <p:cNvSpPr/>
          <p:nvPr/>
        </p:nvSpPr>
        <p:spPr>
          <a:xfrm>
            <a:off x="237670" y="1524817"/>
            <a:ext cx="3960440" cy="334264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rPr>
              <a:t>Scenario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32B3F0A-473B-4A78-89DC-1CC66D8C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" y="1073851"/>
            <a:ext cx="8563378" cy="5040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0" rIns="0" anchor="ctr" anchorCtr="0">
            <a:noAutofit/>
          </a:bodyPr>
          <a:lstStyle>
            <a:defPPr>
              <a:defRPr lang="ko-KR"/>
            </a:defPPr>
            <a:lvl1pPr algn="just" latinLnBrk="0">
              <a:defRPr sz="1750" kern="0">
                <a:solidFill>
                  <a:srgbClr val="3E7898">
                    <a:lumMod val="50000"/>
                  </a:srgbClr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pPr lvl="0" algn="l"/>
            <a:r>
              <a:rPr lang="en-US" altLang="ko-KR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CFRP</a:t>
            </a:r>
            <a:r>
              <a:rPr lang="ko-KR" altLang="en-US" sz="1800" b="1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 가공 결함 분석을 위한 공정 흐름도</a:t>
            </a:r>
            <a:endParaRPr lang="ko-KR" altLang="en-US" sz="1800" b="1" dirty="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144FA15F-78E9-4DFA-8CC7-2E9CD791A235}"/>
              </a:ext>
            </a:extLst>
          </p:cNvPr>
          <p:cNvSpPr txBox="1">
            <a:spLocks/>
          </p:cNvSpPr>
          <p:nvPr/>
        </p:nvSpPr>
        <p:spPr>
          <a:xfrm>
            <a:off x="3495838" y="6577840"/>
            <a:ext cx="2133600" cy="27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69F435C-E625-4035-8FD4-10BEF6379A74}" type="slidenum">
              <a:rPr lang="ko-KR" altLang="en-US" smtClean="0"/>
              <a:pPr algn="just"/>
              <a:t>9</a:t>
            </a:fld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3770C3-B484-45DE-A580-DAB563D6E9C1}"/>
              </a:ext>
            </a:extLst>
          </p:cNvPr>
          <p:cNvCxnSpPr>
            <a:cxnSpLocks/>
          </p:cNvCxnSpPr>
          <p:nvPr/>
        </p:nvCxnSpPr>
        <p:spPr>
          <a:xfrm flipV="1">
            <a:off x="29922" y="1464406"/>
            <a:ext cx="9073008" cy="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3">
            <a:extLst>
              <a:ext uri="{FF2B5EF4-FFF2-40B4-BE49-F238E27FC236}">
                <a16:creationId xmlns:a16="http://schemas.microsoft.com/office/drawing/2014/main" id="{706CB1BB-4BEB-423A-8371-5807198B9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0" y="2068509"/>
            <a:ext cx="8859238" cy="3623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501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26122</TotalTime>
  <Words>1115</Words>
  <Application>Microsoft Office PowerPoint</Application>
  <PresentationFormat>화면 슬라이드 쇼(4:3)</PresentationFormat>
  <Paragraphs>198</Paragraphs>
  <Slides>16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HY견고딕</vt:lpstr>
      <vt:lpstr>Whitney</vt:lpstr>
      <vt:lpstr>굴림</vt:lpstr>
      <vt:lpstr>나눔고딕</vt:lpstr>
      <vt:lpstr>나눔고딕 Bold</vt:lpstr>
      <vt:lpstr>맑은 고딕</vt:lpstr>
      <vt:lpstr>Arial</vt:lpstr>
      <vt:lpstr>Calibri</vt:lpstr>
      <vt:lpstr>Times New Roman</vt:lpstr>
      <vt:lpstr>Wingdings</vt:lpstr>
      <vt:lpstr>Office 테마</vt:lpstr>
      <vt:lpstr>딥러닝을 적용한 CFRP 가공 결함 분석 Defect Analysis of CFRP Processing with Deep Learning</vt:lpstr>
      <vt:lpstr>PowerPoint 프레젠테이션</vt:lpstr>
      <vt:lpstr>연구 동기 및 관련연구 </vt:lpstr>
      <vt:lpstr>연구 동기 및 관련연구 </vt:lpstr>
      <vt:lpstr>연구 동기 및 관련연구 </vt:lpstr>
      <vt:lpstr>연구 동기 및 관련연구 </vt:lpstr>
      <vt:lpstr>연구 동기 및 관련연구 </vt:lpstr>
      <vt:lpstr>종합설계 개요</vt:lpstr>
      <vt:lpstr>시스템 수행 시나리오</vt:lpstr>
      <vt:lpstr>시스템 구성도</vt:lpstr>
      <vt:lpstr>개발 환경</vt:lpstr>
      <vt:lpstr>개발 방법</vt:lpstr>
      <vt:lpstr>업무 분담</vt:lpstr>
      <vt:lpstr>종합설계 수행일정</vt:lpstr>
      <vt:lpstr>GitHub</vt:lpstr>
      <vt:lpstr>필요기술 및 참고 문헌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조현민(2016156033)</cp:lastModifiedBy>
  <cp:revision>2148</cp:revision>
  <cp:lastPrinted>2017-04-20T01:15:10Z</cp:lastPrinted>
  <dcterms:created xsi:type="dcterms:W3CDTF">2014-09-29T01:10:15Z</dcterms:created>
  <dcterms:modified xsi:type="dcterms:W3CDTF">2021-01-07T15:10:08Z</dcterms:modified>
</cp:coreProperties>
</file>